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8" r:id="rId2"/>
    <p:sldId id="261" r:id="rId3"/>
    <p:sldId id="287" r:id="rId4"/>
    <p:sldId id="289" r:id="rId5"/>
    <p:sldId id="288" r:id="rId6"/>
    <p:sldId id="290" r:id="rId7"/>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24"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2154"/>
      </p:cViewPr>
      <p:guideLst>
        <p:guide orient="horz"/>
        <p:guide pos="4248"/>
        <p:guide orient="horz" pos="725"/>
        <p:guide orient="horz" pos="5424"/>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9/24/2020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9/24/2020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9/24/2020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9/24/2020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2.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2020/09/24</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399" y="2866508"/>
            <a:ext cx="6542429" cy="7654018"/>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بورصة الكويت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تواصل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تحقيق مكاسب أسبوعية</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الرابع والعشرون </a:t>
            </a:r>
            <a:r>
              <a:rPr lang="ar-KW" sz="1000" dirty="0">
                <a:latin typeface="Calibri" panose="020F0502020204030204" pitchFamily="34" charset="0"/>
                <a:ea typeface="Calibri" panose="020F0502020204030204" pitchFamily="34" charset="0"/>
                <a:cs typeface="Calibri" panose="020F0502020204030204" pitchFamily="34" charset="0"/>
              </a:rPr>
              <a:t>من سبتمبر</a:t>
            </a:r>
            <a:r>
              <a:rPr lang="ar-SA" sz="1000" dirty="0">
                <a:latin typeface="Calibri" panose="020F0502020204030204" pitchFamily="34" charset="0"/>
                <a:ea typeface="Calibri" panose="020F0502020204030204" pitchFamily="34" charset="0"/>
                <a:cs typeface="Calibri" panose="020F0502020204030204" pitchFamily="34" charset="0"/>
              </a:rPr>
              <a:t> على ارتفاع جماعي في أداء مؤشراتها مقارنة مع اقفال الأسبوع الماضي، حيث ارتفع مؤشر السوق العام بنسبة 3%، ومؤشر السوق الأول بنسبة 3.5%، ومؤشر السوق الرئيسي بنسبة 1.4%. كما ارتفع المعدل اليومي لقيمة الأسهم المتداولة بنسبة 10.2% إلى 62.9 مليون د.ك خلال الأسبوع بالمقارنة مع 57.1 مليون د.ك للأسبوع الماضي، في حين تراجع المعدل اليومي لكمية الأسهم المتداولة بنسبة 0.4% إلي 452 مليون سهم بالمقارنة مع 454 مليون سهم للأسبوع الماضي.</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cs typeface="Calibri" panose="020F0502020204030204" pitchFamily="34" charset="0"/>
              </a:rPr>
              <a:t>نجحت مؤشرات البورصة في مواصلة تسجيل مكاسب أسبوعية ملحوظة، حيث شهدت شريحة واسعة من أسهم السوق الأول عمليات زخم شرائي حادة، الأمر الذي عزز من قدرة العديد من أسهم السوق الأول على تحقيق مكاسب سوقية واضحة، وهو ما انعكس بنهاية الأمر على ارتفاع مؤشر السوق الأول إلى مستوى 6,256 نقطة للمرة الأولى منذ مطلع شهر مارس الماضي ، وذلك قبل أن يتراجع قليلا عند الإقفال. يُذكر أن هذه الحالة الإيجابية التي تعيشها البورصة لا تزال مدفوعة بارتفاع الشهية الإستثمارية لدى المتعاملين وزيادة الثقة بالسوق، وهو ما ظهر جليا في ارتفاع المعدل اليومي لقيم تداول السوق، الجدير بالذكر أن كافة قيم تداول جلسات الأسبوع تجاوزت مستوى ال 50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cs typeface="Calibri" panose="020F0502020204030204" pitchFamily="34" charset="0"/>
              </a:rPr>
              <a:t>كما طال هذا الزخم الشرائي الإنتقائي والمضاربي في ذات الوقت، الكثير من أسهم السوق الرئيسي، حيث شهدت شريحة واسعة من أسهم السوق الرئيسي زخما ايجابيا كبيرا، وتسجيلها مكاسب أسبوعية ملحوظة مع ارتفاع النشاط المضاربي عليها ، كما لا تزال قيم تداول أسهم السوق الرئيسي تستحوذ على حصة لافتة من اجمالي قيم تداول السوق. حيث استحوذت قيم وأحجام تداول أسهم السوق الرئيسي على 28.7%، 75% على التوالي من اجمالي قيم وأحجام تداول السوق خلال الفترة والبالغة نحو 314.4 مليون د.ك،  2.3 مليار سهم.</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أهم </a:t>
            </a:r>
            <a:r>
              <a:rPr lang="ar-SA" sz="1100" b="1" u="sng" dirty="0">
                <a:latin typeface="Calibri" panose="020F0502020204030204" pitchFamily="34" charset="0"/>
                <a:ea typeface="Calibri" panose="020F0502020204030204" pitchFamily="34" charset="0"/>
                <a:cs typeface="Calibri" panose="020F0502020204030204" pitchFamily="34" charset="0"/>
              </a:rPr>
              <a:t>أخبار الشركات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وافقت الجمعية العامة العادية لشركة شمال الزور الأولى للطاقة، على توزيع أرباح نقدية بقيمة 25 فلسا للسهم </a:t>
            </a:r>
            <a:r>
              <a:rPr lang="ar-SA" sz="1000" dirty="0" smtClean="0">
                <a:latin typeface="Calibri" panose="020F0502020204030204" pitchFamily="34" charset="0"/>
                <a:ea typeface="Calibri" panose="020F0502020204030204" pitchFamily="34" charset="0"/>
                <a:cs typeface="Calibri" panose="020F0502020204030204" pitchFamily="34" charset="0"/>
              </a:rPr>
              <a:t>الواحد، وذلك </a:t>
            </a:r>
            <a:r>
              <a:rPr lang="ar-SA" sz="1000" dirty="0">
                <a:latin typeface="Calibri" panose="020F0502020204030204" pitchFamily="34" charset="0"/>
                <a:ea typeface="Calibri" panose="020F0502020204030204" pitchFamily="34" charset="0"/>
                <a:cs typeface="Calibri" panose="020F0502020204030204" pitchFamily="34" charset="0"/>
              </a:rPr>
              <a:t>عن السنة المالية المنتهية في </a:t>
            </a:r>
            <a:r>
              <a:rPr lang="ar-SA" sz="1000" dirty="0" smtClean="0">
                <a:latin typeface="Calibri" panose="020F0502020204030204" pitchFamily="34" charset="0"/>
                <a:ea typeface="Calibri" panose="020F0502020204030204" pitchFamily="34" charset="0"/>
                <a:cs typeface="Calibri" panose="020F0502020204030204" pitchFamily="34" charset="0"/>
              </a:rPr>
              <a:t>2019/12/31. </a:t>
            </a:r>
            <a:endParaRPr lang="en-US" sz="1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وافقت الجمعية العامة العادية لشركة مدينة الأعمال الكويتية على إلغاء توصية مجلس ادارة الشركة بالإنسحاب الإختياري من بورصة الكويت للأوراق المالية والإستمرار في ادراج أسهم الشركة في البورصة.</a:t>
            </a:r>
            <a:endParaRPr lang="en-US" sz="1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وفي سياق آخر، أعلنت وكالة موديز للتصنيف الائتماني عن تخفيضها تصنيف الكويت من </a:t>
            </a:r>
            <a:r>
              <a:rPr lang="en-US" sz="1000" dirty="0">
                <a:latin typeface="Calibri" panose="020F0502020204030204" pitchFamily="34" charset="0"/>
                <a:ea typeface="Calibri" panose="020F0502020204030204" pitchFamily="34" charset="0"/>
                <a:cs typeface="Calibri" panose="020F0502020204030204" pitchFamily="34" charset="0"/>
              </a:rPr>
              <a:t>AA2</a:t>
            </a:r>
            <a:r>
              <a:rPr lang="ar-SA" sz="1000" dirty="0">
                <a:latin typeface="Calibri" panose="020F0502020204030204" pitchFamily="34" charset="0"/>
                <a:ea typeface="Calibri" panose="020F0502020204030204" pitchFamily="34" charset="0"/>
                <a:cs typeface="Calibri" panose="020F0502020204030204" pitchFamily="34" charset="0"/>
              </a:rPr>
              <a:t> إلى </a:t>
            </a:r>
            <a:r>
              <a:rPr lang="en-US" sz="1000" dirty="0">
                <a:latin typeface="Calibri" panose="020F0502020204030204" pitchFamily="34" charset="0"/>
                <a:ea typeface="Calibri" panose="020F0502020204030204" pitchFamily="34" charset="0"/>
                <a:cs typeface="Calibri" panose="020F0502020204030204" pitchFamily="34" charset="0"/>
              </a:rPr>
              <a:t>A1</a:t>
            </a:r>
            <a:r>
              <a:rPr lang="ar-SA" sz="1000" dirty="0">
                <a:latin typeface="Calibri" panose="020F0502020204030204" pitchFamily="34" charset="0"/>
                <a:ea typeface="Calibri" panose="020F0502020204030204" pitchFamily="34" charset="0"/>
                <a:cs typeface="Calibri" panose="020F0502020204030204" pitchFamily="34" charset="0"/>
              </a:rPr>
              <a:t>، مع نظرة مستقبلية مستقرة، وأشارت الوكالة إلى أن هذا التخفيض يأتي على خلفية انخفاض السيولة وعدم التوصل إلى اتفاق بين السلطتين التنفيدية والتشريعية حول إصدار قانون الدين العام، مشيرة إلى أن النظرة المستقرة تعود إلى متانة الاقتصاد وقوة الصندوق السيادي.</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a:latin typeface="Calibri" panose="020F0502020204030204" pitchFamily="34" charset="0"/>
                <a:ea typeface="Calibri" panose="020F0502020204030204" pitchFamily="34" charset="0"/>
                <a:cs typeface="Calibri" panose="020F0502020204030204" pitchFamily="34" charset="0"/>
              </a:rPr>
              <a:t>النفط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cs typeface="Calibri" panose="020F0502020204030204" pitchFamily="34" charset="0"/>
              </a:rPr>
              <a:t>شهد سعر خام برنت تراجعا نسبيا خلال الأسبوع ، حيث خسر خام برنت مستوى 42 دولار  أمريكي مرة أخرى خلال تداولات الأسبوع، يأتي هذا التراجع على أثر المخاوف من سرعة تعافي الطلب على النفط الخام، وسط المستجدات المتعلقة بجائحة كوفيد 19 في العديد من الدول وارتفاع حالات الإصابة بها مرة أخرى، ناهيك عن ارتفاع المخزونات الأمريكية بمقدار 691 ألف برميل، وفقا لما أشارت إليه بيانات معهد البترول الأمريكي. </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65122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600843335"/>
              </p:ext>
            </p:extLst>
          </p:nvPr>
        </p:nvGraphicFramePr>
        <p:xfrm>
          <a:off x="1741828" y="1197419"/>
          <a:ext cx="4953000" cy="1371600"/>
        </p:xfrm>
        <a:graphic>
          <a:graphicData uri="http://schemas.openxmlformats.org/presentationml/2006/ole">
            <mc:AlternateContent xmlns:mc="http://schemas.openxmlformats.org/markup-compatibility/2006">
              <mc:Choice xmlns:v="urn:schemas-microsoft-com:vml" Requires="v">
                <p:oleObj spid="_x0000_s131503" name="Worksheet" r:id="rId5" imgW="4953000" imgH="1371600" progId="Excel.Sheet.12">
                  <p:link updateAutomatic="1"/>
                </p:oleObj>
              </mc:Choice>
              <mc:Fallback>
                <p:oleObj name="Worksheet" r:id="rId5" imgW="4953000" imgH="1371600" progId="Excel.Sheet.12">
                  <p:link updateAutomatic="1"/>
                  <p:pic>
                    <p:nvPicPr>
                      <p:cNvPr id="0" name=""/>
                      <p:cNvPicPr/>
                      <p:nvPr/>
                    </p:nvPicPr>
                    <p:blipFill>
                      <a:blip r:embed="rId6"/>
                      <a:stretch>
                        <a:fillRect/>
                      </a:stretch>
                    </p:blipFill>
                    <p:spPr>
                      <a:xfrm>
                        <a:off x="1741828" y="1197419"/>
                        <a:ext cx="49530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2</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كافة </a:t>
            </a:r>
            <a:r>
              <a:rPr lang="ar-KW" sz="1000" dirty="0" smtClean="0"/>
              <a:t>مؤشرات</a:t>
            </a:r>
            <a:r>
              <a:rPr lang="ar-SA" sz="1000" dirty="0" smtClean="0"/>
              <a:t> </a:t>
            </a:r>
            <a:r>
              <a:rPr lang="ar-SA" sz="1000" dirty="0"/>
              <a:t>قطاعات السوق </a:t>
            </a:r>
            <a:r>
              <a:rPr lang="ar-KW" sz="1000" dirty="0"/>
              <a:t>على </a:t>
            </a:r>
            <a:r>
              <a:rPr lang="ar-SA" sz="1000" dirty="0" smtClean="0"/>
              <a:t>ارتفاع</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a:t>
            </a:r>
            <a:r>
              <a:rPr lang="ar-SA" sz="1000" dirty="0"/>
              <a:t>عدا قطاع </a:t>
            </a:r>
            <a:r>
              <a:rPr lang="ar-SA" sz="1000" dirty="0" smtClean="0"/>
              <a:t>الخدمات </a:t>
            </a:r>
            <a:r>
              <a:rPr lang="ar-SA" sz="1000" dirty="0"/>
              <a:t>الإستهلاكية</a:t>
            </a:r>
            <a:r>
              <a:rPr lang="ar-SA" sz="1000" dirty="0" smtClean="0"/>
              <a:t> الذي تراجع بنسبة 0.3% حيث تصدر قطاع</a:t>
            </a:r>
            <a:r>
              <a:rPr lang="ar-KW" sz="1000" dirty="0" smtClean="0"/>
              <a:t> </a:t>
            </a:r>
            <a:r>
              <a:rPr lang="ar-SA" sz="1000" dirty="0" smtClean="0"/>
              <a:t>التكنولوجيا الرابحين بنسبة 6%، تلاه قطاع العقار بنسبة 4.3%.</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51.1</a:t>
            </a:r>
            <a:r>
              <a:rPr lang="ar-KW" sz="1000" dirty="0" smtClean="0"/>
              <a:t>%</a:t>
            </a:r>
            <a:r>
              <a:rPr lang="ar-SA" sz="1000" dirty="0" smtClean="0"/>
              <a:t>، 19.1% 10.1%</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smtClean="0"/>
              <a:t>العقار وقطاع </a:t>
            </a:r>
            <a:r>
              <a:rPr lang="ar-SA" sz="1000" dirty="0"/>
              <a:t>الخدمات المالية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34.6</a:t>
            </a:r>
            <a:r>
              <a:rPr lang="ar-KW" sz="1000" dirty="0" smtClean="0"/>
              <a:t>%</a:t>
            </a:r>
            <a:r>
              <a:rPr lang="ar-SA" sz="1000" dirty="0" smtClean="0"/>
              <a:t>،</a:t>
            </a:r>
            <a:r>
              <a:rPr lang="ar-KW" sz="1000" dirty="0" smtClean="0"/>
              <a:t> </a:t>
            </a:r>
            <a:r>
              <a:rPr lang="ar-SA" sz="1000" dirty="0" smtClean="0"/>
              <a:t>29.2</a:t>
            </a:r>
            <a:r>
              <a:rPr lang="ar-KW" sz="1000" dirty="0" smtClean="0"/>
              <a:t>%و</a:t>
            </a:r>
            <a:r>
              <a:rPr lang="ar-SA" sz="1000" dirty="0" smtClean="0"/>
              <a:t> 19.3%</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140567559"/>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433"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06828324"/>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434"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24930395"/>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435"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3</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61.3</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693 فلس مرتفعا بنسبة 7.9%</a:t>
            </a:r>
            <a:r>
              <a:rPr lang="ar-KW" sz="1000" dirty="0" smtClean="0"/>
              <a:t>، </a:t>
            </a:r>
            <a:r>
              <a:rPr lang="ar-SA" sz="1000" dirty="0"/>
              <a:t>وجاء </a:t>
            </a:r>
            <a:r>
              <a:rPr lang="ar-SA" sz="1000" dirty="0" smtClean="0"/>
              <a:t>سهم</a:t>
            </a:r>
            <a:r>
              <a:rPr lang="ar-KW" sz="1000" dirty="0" smtClean="0"/>
              <a:t> </a:t>
            </a:r>
            <a:r>
              <a:rPr lang="ar-SA" sz="1000" dirty="0" smtClean="0"/>
              <a:t> بنك الكويت الوطني بالمركز الثاني </a:t>
            </a:r>
            <a:r>
              <a:rPr lang="ar-SA" sz="1000" dirty="0"/>
              <a:t>بقيمة تداول بلغ</a:t>
            </a:r>
            <a:r>
              <a:rPr lang="ar-KW" sz="1000" dirty="0"/>
              <a:t>ت</a:t>
            </a:r>
            <a:r>
              <a:rPr lang="ar-SA" sz="1000" dirty="0"/>
              <a:t> </a:t>
            </a:r>
            <a:r>
              <a:rPr lang="ar-SA" sz="1000" dirty="0" smtClean="0"/>
              <a:t>26.4</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894 فلس مرتفعا بنسبة 2.6%، </a:t>
            </a:r>
            <a:r>
              <a:rPr lang="ar-KW" sz="1000" dirty="0" smtClean="0"/>
              <a:t>ثم </a:t>
            </a:r>
            <a:r>
              <a:rPr lang="ar-SA" sz="1000" dirty="0"/>
              <a:t>جاء </a:t>
            </a:r>
            <a:r>
              <a:rPr lang="ar-SA" sz="1000" dirty="0" smtClean="0"/>
              <a:t>سهم</a:t>
            </a:r>
            <a:r>
              <a:rPr lang="ar-KW" sz="1000" dirty="0" smtClean="0"/>
              <a:t> </a:t>
            </a:r>
            <a:r>
              <a:rPr lang="ar-SA" sz="1000" dirty="0"/>
              <a:t>البنك الأهلي المتحد – البحرين- بالمركز </a:t>
            </a:r>
            <a:r>
              <a:rPr lang="ar-KW" sz="1000" dirty="0"/>
              <a:t>الثالث</a:t>
            </a:r>
            <a:r>
              <a:rPr lang="ar-SA" sz="1000" dirty="0"/>
              <a:t> بقيمة تداول </a:t>
            </a:r>
            <a:r>
              <a:rPr lang="ar-SA" sz="1000" dirty="0" smtClean="0"/>
              <a:t>بلغت 18.3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244 فلس</a:t>
            </a:r>
            <a:r>
              <a:rPr lang="ar-SA" sz="1000" dirty="0"/>
              <a:t> </a:t>
            </a:r>
            <a:r>
              <a:rPr lang="ar-SA" sz="1000" dirty="0" smtClean="0"/>
              <a:t>مرتفعا بنسبة 1.7%.</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6,124</a:t>
            </a:r>
            <a:r>
              <a:rPr lang="ar-KW" sz="1000" dirty="0" smtClean="0"/>
              <a:t> </a:t>
            </a:r>
            <a:r>
              <a:rPr lang="ar-KW" sz="1000" dirty="0"/>
              <a:t>مليون د.ك ثم حل بيت التمويل الكويتي بالمرتبة الثانية بقيمة رأسمالية بلغت </a:t>
            </a:r>
            <a:r>
              <a:rPr lang="ar-SA" sz="1000" dirty="0" smtClean="0"/>
              <a:t>5,318</a:t>
            </a:r>
            <a:r>
              <a:rPr lang="ar-KW" sz="1000" dirty="0" smtClean="0"/>
              <a:t> </a:t>
            </a:r>
            <a:r>
              <a:rPr lang="ar-KW" sz="1000" dirty="0"/>
              <a:t>مليون د.ك 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2,531</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7106597"/>
              </p:ext>
            </p:extLst>
          </p:nvPr>
        </p:nvGraphicFramePr>
        <p:xfrm>
          <a:off x="110761" y="1138798"/>
          <a:ext cx="6686550" cy="4029075"/>
        </p:xfrm>
        <a:graphic>
          <a:graphicData uri="http://schemas.openxmlformats.org/presentationml/2006/ole">
            <mc:AlternateContent xmlns:mc="http://schemas.openxmlformats.org/markup-compatibility/2006">
              <mc:Choice xmlns:v="urn:schemas-microsoft-com:vml" Requires="v">
                <p:oleObj spid="_x0000_s131016"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10761" y="1138798"/>
                        <a:ext cx="668655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8178911"/>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1017"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a:t>أعيان للإجارة والإستثمار قائمة 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22.2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97.1</a:t>
            </a:r>
            <a:r>
              <a:rPr lang="ar-KW" sz="1000" dirty="0" smtClean="0"/>
              <a:t> </a:t>
            </a:r>
            <a:r>
              <a:rPr lang="ar-SA" sz="1000" dirty="0" smtClean="0"/>
              <a:t>فلس مرتفعا بنسبة 15.6%</a:t>
            </a:r>
            <a:r>
              <a:rPr lang="ar-KW" sz="1000" dirty="0" smtClean="0"/>
              <a:t>، </a:t>
            </a:r>
            <a:r>
              <a:rPr lang="ar-SA" sz="1000" dirty="0" smtClean="0"/>
              <a:t>وجاء سهم شركة مجموعة المستثمرون القابضة بالمركز الثاني </a:t>
            </a:r>
            <a:r>
              <a:rPr lang="ar-SA" sz="1000" dirty="0"/>
              <a:t>بقيمة تداول بلغت </a:t>
            </a:r>
            <a:r>
              <a:rPr lang="ar-SA" sz="1000" dirty="0" smtClean="0"/>
              <a:t>7.6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17.8 </a:t>
            </a:r>
            <a:r>
              <a:rPr lang="ar-SA" sz="1000" dirty="0"/>
              <a:t>فلس </a:t>
            </a:r>
            <a:r>
              <a:rPr lang="ar-SA" sz="1000" dirty="0" smtClean="0"/>
              <a:t>مرتفعا </a:t>
            </a:r>
            <a:r>
              <a:rPr lang="ar-SA" sz="1000" dirty="0"/>
              <a:t>بنسبة </a:t>
            </a:r>
            <a:r>
              <a:rPr lang="ar-SA" sz="1000" dirty="0" smtClean="0"/>
              <a:t>33.8%، ثم جاء </a:t>
            </a:r>
            <a:r>
              <a:rPr lang="ar-SA" sz="1000" dirty="0"/>
              <a:t>سهم</a:t>
            </a:r>
            <a:r>
              <a:rPr lang="ar-KW" sz="1000" dirty="0"/>
              <a:t> </a:t>
            </a:r>
            <a:r>
              <a:rPr lang="ar-SA" sz="1000" dirty="0" smtClean="0"/>
              <a:t>البنك الأهلي الكويتي بالمركز الثالث </a:t>
            </a:r>
            <a:r>
              <a:rPr lang="ar-SA" sz="1000" dirty="0"/>
              <a:t>بقيمة تداول بلغ</a:t>
            </a:r>
            <a:r>
              <a:rPr lang="ar-KW" sz="1000" dirty="0"/>
              <a:t>ت</a:t>
            </a:r>
            <a:r>
              <a:rPr lang="ar-SA" sz="1000" dirty="0"/>
              <a:t> </a:t>
            </a:r>
            <a:r>
              <a:rPr lang="ar-SA" sz="1000" dirty="0" smtClean="0"/>
              <a:t>4.5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194 </a:t>
            </a:r>
            <a:r>
              <a:rPr lang="ar-SA" sz="1000" dirty="0"/>
              <a:t>فلس </a:t>
            </a:r>
            <a:r>
              <a:rPr lang="ar-SA" sz="1000" dirty="0" smtClean="0"/>
              <a:t>مرتفعا بنسبة 3.7%.</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419</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631939276"/>
              </p:ext>
            </p:extLst>
          </p:nvPr>
        </p:nvGraphicFramePr>
        <p:xfrm>
          <a:off x="114301" y="1150938"/>
          <a:ext cx="6705600" cy="2314575"/>
        </p:xfrm>
        <a:graphic>
          <a:graphicData uri="http://schemas.openxmlformats.org/presentationml/2006/ole">
            <mc:AlternateContent xmlns:mc="http://schemas.openxmlformats.org/markup-compatibility/2006">
              <mc:Choice xmlns:v="urn:schemas-microsoft-com:vml" Requires="v">
                <p:oleObj spid="_x0000_s134415" name="Worksheet" r:id="rId5" imgW="6705600" imgH="2314575" progId="Excel.Sheet.12">
                  <p:link updateAutomatic="1"/>
                </p:oleObj>
              </mc:Choice>
              <mc:Fallback>
                <p:oleObj name="Worksheet" r:id="rId5" imgW="6705600" imgH="2314575" progId="Excel.Sheet.12">
                  <p:link updateAutomatic="1"/>
                  <p:pic>
                    <p:nvPicPr>
                      <p:cNvPr id="0" name=""/>
                      <p:cNvPicPr/>
                      <p:nvPr/>
                    </p:nvPicPr>
                    <p:blipFill>
                      <a:blip r:embed="rId6"/>
                      <a:stretch>
                        <a:fillRect/>
                      </a:stretch>
                    </p:blipFill>
                    <p:spPr>
                      <a:xfrm>
                        <a:off x="114301" y="1150938"/>
                        <a:ext cx="6705600"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21891123"/>
              </p:ext>
            </p:extLst>
          </p:nvPr>
        </p:nvGraphicFramePr>
        <p:xfrm>
          <a:off x="0" y="4630738"/>
          <a:ext cx="4371975" cy="3000375"/>
        </p:xfrm>
        <a:graphic>
          <a:graphicData uri="http://schemas.openxmlformats.org/presentationml/2006/ole">
            <mc:AlternateContent xmlns:mc="http://schemas.openxmlformats.org/markup-compatibility/2006">
              <mc:Choice xmlns:v="urn:schemas-microsoft-com:vml" Requires="v">
                <p:oleObj spid="_x0000_s134416"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0" y="4630738"/>
                        <a:ext cx="4371975"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378534427"/>
              </p:ext>
            </p:extLst>
          </p:nvPr>
        </p:nvGraphicFramePr>
        <p:xfrm>
          <a:off x="166688" y="3568700"/>
          <a:ext cx="6581775" cy="2314575"/>
        </p:xfrm>
        <a:graphic>
          <a:graphicData uri="http://schemas.openxmlformats.org/presentationml/2006/ole">
            <mc:AlternateContent xmlns:mc="http://schemas.openxmlformats.org/markup-compatibility/2006">
              <mc:Choice xmlns:v="urn:schemas-microsoft-com:vml" Requires="v">
                <p:oleObj spid="_x0000_s134032"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66688" y="3568700"/>
                        <a:ext cx="6581775"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83915716"/>
              </p:ext>
            </p:extLst>
          </p:nvPr>
        </p:nvGraphicFramePr>
        <p:xfrm>
          <a:off x="152400" y="1156847"/>
          <a:ext cx="6610350" cy="2314575"/>
        </p:xfrm>
        <a:graphic>
          <a:graphicData uri="http://schemas.openxmlformats.org/presentationml/2006/ole">
            <mc:AlternateContent xmlns:mc="http://schemas.openxmlformats.org/markup-compatibility/2006">
              <mc:Choice xmlns:v="urn:schemas-microsoft-com:vml" Requires="v">
                <p:oleObj spid="_x0000_s134033" name="Worksheet" r:id="rId7" imgW="6610275" imgH="2314575" progId="Excel.Sheet.12">
                  <p:link updateAutomatic="1"/>
                </p:oleObj>
              </mc:Choice>
              <mc:Fallback>
                <p:oleObj name="Worksheet" r:id="rId7" imgW="6610275" imgH="2314575" progId="Excel.Sheet.12">
                  <p:link updateAutomatic="1"/>
                  <p:pic>
                    <p:nvPicPr>
                      <p:cNvPr id="0" name=""/>
                      <p:cNvPicPr/>
                      <p:nvPr/>
                    </p:nvPicPr>
                    <p:blipFill>
                      <a:blip r:embed="rId8"/>
                      <a:stretch>
                        <a:fillRect/>
                      </a:stretch>
                    </p:blipFill>
                    <p:spPr>
                      <a:xfrm>
                        <a:off x="152400" y="1156847"/>
                        <a:ext cx="66103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29415484"/>
              </p:ext>
            </p:extLst>
          </p:nvPr>
        </p:nvGraphicFramePr>
        <p:xfrm>
          <a:off x="165463" y="6021920"/>
          <a:ext cx="6578237" cy="2314575"/>
        </p:xfrm>
        <a:graphic>
          <a:graphicData uri="http://schemas.openxmlformats.org/presentationml/2006/ole">
            <mc:AlternateContent xmlns:mc="http://schemas.openxmlformats.org/markup-compatibility/2006">
              <mc:Choice xmlns:v="urn:schemas-microsoft-com:vml" Requires="v">
                <p:oleObj spid="_x0000_s134034"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5463" y="6021920"/>
                        <a:ext cx="6578237"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17005</TotalTime>
  <Words>1101</Words>
  <Application>Microsoft Office PowerPoint</Application>
  <PresentationFormat>On-screen Show (4:3)</PresentationFormat>
  <Paragraphs>64</Paragraphs>
  <Slides>6</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6</vt:i4>
      </vt:variant>
    </vt:vector>
  </HeadingPairs>
  <TitlesOfParts>
    <vt:vector size="23"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3499</cp:revision>
  <cp:lastPrinted>2019-01-10T11:21:43Z</cp:lastPrinted>
  <dcterms:created xsi:type="dcterms:W3CDTF">2015-01-14T07:25:06Z</dcterms:created>
  <dcterms:modified xsi:type="dcterms:W3CDTF">2020-09-24T12:13:15Z</dcterms:modified>
</cp:coreProperties>
</file>